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handoutMasterIdLst>
    <p:handoutMasterId r:id="rId1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02" y="-1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AB0583B-7357-42B1-A099-76726CEE877B}" type="datetimeFigureOut">
              <a:rPr lang="en-US" smtClean="0"/>
              <a:pPr/>
              <a:t>10/12/2011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D0FEF8E-9175-47F7-A959-3F67B0CEE45C}"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2534AFD0-944B-4F3E-9D2A-ABC863144927}" type="datetimeFigureOut">
              <a:rPr lang="en-US" smtClean="0"/>
              <a:pPr/>
              <a:t>10/12/2011</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AC6A0CF5-81E8-47E0-9118-7E724EE67017}" type="slidenum">
              <a:rPr lang="en-US" smtClean="0"/>
              <a:pPr/>
              <a:t>‹#›</a:t>
            </a:fld>
            <a:endParaRPr lang="en-US" dirty="0"/>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534AFD0-944B-4F3E-9D2A-ABC863144927}" type="datetimeFigureOut">
              <a:rPr lang="en-US" smtClean="0"/>
              <a:pPr/>
              <a:t>10/12/2011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6A0CF5-81E8-47E0-9118-7E724EE6701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534AFD0-944B-4F3E-9D2A-ABC863144927}" type="datetimeFigureOut">
              <a:rPr lang="en-US" smtClean="0"/>
              <a:pPr/>
              <a:t>10/12/2011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6A0CF5-81E8-47E0-9118-7E724EE67017}"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534AFD0-944B-4F3E-9D2A-ABC863144927}" type="datetimeFigureOut">
              <a:rPr lang="en-US" smtClean="0"/>
              <a:pPr/>
              <a:t>10/12/2011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C6A0CF5-81E8-47E0-9118-7E724EE67017}" type="slidenum">
              <a:rPr lang="en-US" smtClean="0"/>
              <a:pPr/>
              <a:t>‹#›</a:t>
            </a:fld>
            <a:endParaRPr lang="en-US" dirty="0"/>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534AFD0-944B-4F3E-9D2A-ABC863144927}" type="datetimeFigureOut">
              <a:rPr lang="en-US" smtClean="0"/>
              <a:pPr/>
              <a:t>10/12/2011</a:t>
            </a:fld>
            <a:endParaRPr lang="en-US" dirty="0"/>
          </a:p>
        </p:txBody>
      </p:sp>
      <p:sp>
        <p:nvSpPr>
          <p:cNvPr id="5" name="Footer Placeholder 4"/>
          <p:cNvSpPr>
            <a:spLocks noGrp="1"/>
          </p:cNvSpPr>
          <p:nvPr>
            <p:ph type="ftr" sz="quarter" idx="11"/>
          </p:nvPr>
        </p:nvSpPr>
        <p:spPr>
          <a:xfrm>
            <a:off x="800100" y="6172200"/>
            <a:ext cx="4000500" cy="457200"/>
          </a:xfrm>
        </p:spPr>
        <p:txBody>
          <a:bodyPr/>
          <a:lstStyle/>
          <a:p>
            <a:endParaRPr lang="en-US" dirty="0"/>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Slide Number Placeholder 5"/>
          <p:cNvSpPr>
            <a:spLocks noGrp="1"/>
          </p:cNvSpPr>
          <p:nvPr>
            <p:ph type="sldNum" sz="quarter" idx="12"/>
          </p:nvPr>
        </p:nvSpPr>
        <p:spPr>
          <a:xfrm>
            <a:off x="146304" y="6208776"/>
            <a:ext cx="457200" cy="457200"/>
          </a:xfrm>
        </p:spPr>
        <p:txBody>
          <a:bodyPr/>
          <a:lstStyle/>
          <a:p>
            <a:fld id="{AC6A0CF5-81E8-47E0-9118-7E724EE67017}"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534AFD0-944B-4F3E-9D2A-ABC863144927}" type="datetimeFigureOut">
              <a:rPr lang="en-US" smtClean="0"/>
              <a:pPr/>
              <a:t>10/12/2011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C6A0CF5-81E8-47E0-9118-7E724EE67017}" type="slidenum">
              <a:rPr lang="en-US" smtClean="0"/>
              <a:pPr/>
              <a:t>‹#›</a:t>
            </a:fld>
            <a:endParaRPr lang="en-US" dirty="0"/>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2534AFD0-944B-4F3E-9D2A-ABC863144927}" type="datetimeFigureOut">
              <a:rPr lang="en-US" smtClean="0"/>
              <a:pPr/>
              <a:t>10/12/2011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C6A0CF5-81E8-47E0-9118-7E724EE67017}" type="slidenum">
              <a:rPr lang="en-US" smtClean="0"/>
              <a:pPr/>
              <a:t>‹#›</a:t>
            </a:fld>
            <a:endParaRPr lang="en-US" dirty="0"/>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534AFD0-944B-4F3E-9D2A-ABC863144927}" type="datetimeFigureOut">
              <a:rPr lang="en-US" smtClean="0"/>
              <a:pPr/>
              <a:t>10/12/2011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C6A0CF5-81E8-47E0-9118-7E724EE67017}"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34AFD0-944B-4F3E-9D2A-ABC863144927}" type="datetimeFigureOut">
              <a:rPr lang="en-US" smtClean="0"/>
              <a:pPr/>
              <a:t>10/12/2011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C6A0CF5-81E8-47E0-9118-7E724EE6701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534AFD0-944B-4F3E-9D2A-ABC863144927}" type="datetimeFigureOut">
              <a:rPr lang="en-US" smtClean="0"/>
              <a:pPr/>
              <a:t>10/12/2011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C6A0CF5-81E8-47E0-9118-7E724EE67017}" type="slidenum">
              <a:rPr lang="en-US" smtClean="0"/>
              <a:pPr/>
              <a:t>‹#›</a:t>
            </a:fld>
            <a:endParaRPr lang="en-US" dirty="0"/>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534AFD0-944B-4F3E-9D2A-ABC863144927}" type="datetimeFigureOut">
              <a:rPr lang="en-US" smtClean="0"/>
              <a:pPr/>
              <a:t>10/12/2011</a:t>
            </a:fld>
            <a:endParaRPr lang="en-US" dirty="0"/>
          </a:p>
        </p:txBody>
      </p:sp>
      <p:sp>
        <p:nvSpPr>
          <p:cNvPr id="6" name="Footer Placeholder 5"/>
          <p:cNvSpPr>
            <a:spLocks noGrp="1"/>
          </p:cNvSpPr>
          <p:nvPr>
            <p:ph type="ftr" sz="quarter" idx="11"/>
          </p:nvPr>
        </p:nvSpPr>
        <p:spPr>
          <a:xfrm>
            <a:off x="914400" y="6172200"/>
            <a:ext cx="3886200" cy="457200"/>
          </a:xfrm>
        </p:spPr>
        <p:txBody>
          <a:bodyPr/>
          <a:lstStyle/>
          <a:p>
            <a:endParaRPr lang="en-US" dirty="0"/>
          </a:p>
        </p:txBody>
      </p:sp>
      <p:sp>
        <p:nvSpPr>
          <p:cNvPr id="7" name="Slide Number Placeholder 6"/>
          <p:cNvSpPr>
            <a:spLocks noGrp="1"/>
          </p:cNvSpPr>
          <p:nvPr>
            <p:ph type="sldNum" sz="quarter" idx="12"/>
          </p:nvPr>
        </p:nvSpPr>
        <p:spPr>
          <a:xfrm>
            <a:off x="146304" y="6208776"/>
            <a:ext cx="457200" cy="457200"/>
          </a:xfrm>
        </p:spPr>
        <p:txBody>
          <a:bodyPr/>
          <a:lstStyle/>
          <a:p>
            <a:fld id="{AC6A0CF5-81E8-47E0-9118-7E724EE67017}" type="slidenum">
              <a:rPr lang="en-US" smtClean="0"/>
              <a:pPr/>
              <a:t>‹#›</a:t>
            </a:fld>
            <a:endParaRPr lang="en-US" dirty="0"/>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dirty="0"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2534AFD0-944B-4F3E-9D2A-ABC863144927}" type="datetimeFigureOut">
              <a:rPr lang="en-US" smtClean="0"/>
              <a:pPr/>
              <a:t>10/12/2011</a:t>
            </a:fld>
            <a:endParaRPr lang="en-US" dirty="0"/>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dirty="0"/>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C6A0CF5-81E8-47E0-9118-7E724EE6701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education.state.mn.us/html/intro_els_info.ht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www.district279.org/" TargetMode="External"/><Relationship Id="rId3" Type="http://schemas.openxmlformats.org/officeDocument/2006/relationships/hyperlink" Target="http://www.brookcntr.k12.mn.us/" TargetMode="External"/><Relationship Id="rId7" Type="http://schemas.openxmlformats.org/officeDocument/2006/relationships/hyperlink" Target="http://www.moundsviewschools.org/" TargetMode="External"/><Relationship Id="rId2" Type="http://schemas.openxmlformats.org/officeDocument/2006/relationships/hyperlink" Target="http://www.anoka.k12.mn.us/" TargetMode="External"/><Relationship Id="rId1" Type="http://schemas.openxmlformats.org/officeDocument/2006/relationships/slideLayout" Target="../slideLayouts/slideLayout2.xml"/><Relationship Id="rId6" Type="http://schemas.openxmlformats.org/officeDocument/2006/relationships/hyperlink" Target="http://www.fridley.k12.mn.us/" TargetMode="External"/><Relationship Id="rId5" Type="http://schemas.openxmlformats.org/officeDocument/2006/relationships/hyperlink" Target="http://www.elkriver.k12.mn.us/" TargetMode="External"/><Relationship Id="rId4" Type="http://schemas.openxmlformats.org/officeDocument/2006/relationships/hyperlink" Target="http://www.bhmschools.org/" TargetMode="External"/><Relationship Id="rId9" Type="http://schemas.openxmlformats.org/officeDocument/2006/relationships/hyperlink" Target="http://www.rockford.k12.mn.u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3200400"/>
            <a:ext cx="6400800" cy="2590800"/>
          </a:xfrm>
          <a:ln>
            <a:solidFill>
              <a:schemeClr val="accent1"/>
            </a:solidFill>
          </a:ln>
        </p:spPr>
        <p:txBody>
          <a:bodyPr>
            <a:normAutofit fontScale="92500" lnSpcReduction="10000"/>
          </a:bodyPr>
          <a:lstStyle/>
          <a:p>
            <a:endParaRPr lang="en-US" sz="2000" dirty="0" smtClean="0"/>
          </a:p>
          <a:p>
            <a:r>
              <a:rPr lang="en-US" sz="2000" b="1" dirty="0" smtClean="0"/>
              <a:t>PowerPoint created </a:t>
            </a:r>
            <a:r>
              <a:rPr lang="en-US" sz="2000" b="1" dirty="0" smtClean="0"/>
              <a:t>by Northwest </a:t>
            </a:r>
            <a:r>
              <a:rPr lang="en-US" sz="2000" b="1" dirty="0" smtClean="0"/>
              <a:t>Suburban Integration School District #6078</a:t>
            </a:r>
          </a:p>
          <a:p>
            <a:r>
              <a:rPr lang="en-US" sz="2000" b="1" dirty="0" smtClean="0"/>
              <a:t>Family Community Empowerment Program</a:t>
            </a:r>
          </a:p>
          <a:p>
            <a:endParaRPr lang="en-US" sz="2000" dirty="0" smtClean="0"/>
          </a:p>
          <a:p>
            <a:r>
              <a:rPr lang="en-US" sz="1400" dirty="0" smtClean="0"/>
              <a:t>Based on studies from : The Transition to Kindergarten: A review of current research and promising practices to involve families. (2002) </a:t>
            </a:r>
            <a:r>
              <a:rPr lang="en-US" sz="1400" dirty="0" err="1" smtClean="0"/>
              <a:t>Bohan</a:t>
            </a:r>
            <a:r>
              <a:rPr lang="en-US" sz="1400" dirty="0" smtClean="0"/>
              <a:t>-Baker, &amp; Little</a:t>
            </a:r>
          </a:p>
          <a:p>
            <a:r>
              <a:rPr lang="en-US" sz="1400" dirty="0" smtClean="0"/>
              <a:t>Minnesota Dept of Education, Kindergarten Transition Resources &amp; Michigan Dept of Ed. – Guide for Terrific Transition</a:t>
            </a:r>
          </a:p>
          <a:p>
            <a:endParaRPr lang="en-US" sz="1400" dirty="0"/>
          </a:p>
        </p:txBody>
      </p:sp>
      <p:sp>
        <p:nvSpPr>
          <p:cNvPr id="2" name="Title 1"/>
          <p:cNvSpPr>
            <a:spLocks noGrp="1"/>
          </p:cNvSpPr>
          <p:nvPr>
            <p:ph type="ctrTitle"/>
          </p:nvPr>
        </p:nvSpPr>
        <p:spPr>
          <a:xfrm>
            <a:off x="457200" y="1600200"/>
            <a:ext cx="8229600" cy="1470025"/>
          </a:xfrm>
          <a:solidFill>
            <a:schemeClr val="accent1"/>
          </a:solidFill>
        </p:spPr>
        <p:txBody>
          <a:bodyPr/>
          <a:lstStyle/>
          <a:p>
            <a:r>
              <a:rPr lang="en-US" dirty="0" smtClean="0">
                <a:solidFill>
                  <a:schemeClr val="bg1"/>
                </a:solidFill>
              </a:rPr>
              <a:t>Be Kindergarten Ready </a:t>
            </a:r>
            <a:endParaRPr lang="en-US" dirty="0">
              <a:solidFill>
                <a:schemeClr val="bg1"/>
              </a:solidFill>
            </a:endParaRPr>
          </a:p>
        </p:txBody>
      </p:sp>
      <p:pic>
        <p:nvPicPr>
          <p:cNvPr id="1026" name="Picture 2" descr="C:\Users\gcannon\AppData\Local\Microsoft\Windows\Temporary Internet Files\Content.IE5\S7687CZ2\MC900438221[1].wmf"/>
          <p:cNvPicPr>
            <a:picLocks noChangeAspect="1" noChangeArrowheads="1"/>
          </p:cNvPicPr>
          <p:nvPr/>
        </p:nvPicPr>
        <p:blipFill>
          <a:blip r:embed="rId2" cstate="print"/>
          <a:srcRect/>
          <a:stretch>
            <a:fillRect/>
          </a:stretch>
        </p:blipFill>
        <p:spPr bwMode="auto">
          <a:xfrm>
            <a:off x="7010400" y="1600200"/>
            <a:ext cx="1371600" cy="1377950"/>
          </a:xfrm>
          <a:prstGeom prst="rect">
            <a:avLst/>
          </a:prstGeom>
          <a:noFill/>
        </p:spPr>
      </p:pic>
      <p:pic>
        <p:nvPicPr>
          <p:cNvPr id="1027" name="Picture 3" descr="C:\Users\gcannon\AppData\Local\Microsoft\Windows\Temporary Internet Files\Content.IE5\S7687CZ2\MC900438143[1].wmf"/>
          <p:cNvPicPr>
            <a:picLocks noChangeAspect="1" noChangeArrowheads="1"/>
          </p:cNvPicPr>
          <p:nvPr/>
        </p:nvPicPr>
        <p:blipFill>
          <a:blip r:embed="rId3" cstate="print"/>
          <a:srcRect/>
          <a:stretch>
            <a:fillRect/>
          </a:stretch>
        </p:blipFill>
        <p:spPr bwMode="auto">
          <a:xfrm>
            <a:off x="533400" y="1676400"/>
            <a:ext cx="1371600" cy="12192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7772400" cy="655638"/>
          </a:xfrm>
          <a:solidFill>
            <a:schemeClr val="accent1"/>
          </a:solidFill>
          <a:ln>
            <a:solidFill>
              <a:schemeClr val="accent1"/>
            </a:solidFill>
          </a:ln>
        </p:spPr>
        <p:txBody>
          <a:bodyPr>
            <a:normAutofit/>
          </a:bodyPr>
          <a:lstStyle/>
          <a:p>
            <a:r>
              <a:rPr lang="en-US" sz="2800" dirty="0" smtClean="0">
                <a:solidFill>
                  <a:schemeClr val="bg1"/>
                </a:solidFill>
              </a:rPr>
              <a:t>How do I know if my child is learning?</a:t>
            </a:r>
            <a:endParaRPr lang="en-US" sz="2800" dirty="0">
              <a:solidFill>
                <a:schemeClr val="bg1"/>
              </a:solidFill>
            </a:endParaRPr>
          </a:p>
        </p:txBody>
      </p:sp>
      <p:sp>
        <p:nvSpPr>
          <p:cNvPr id="3" name="Content Placeholder 2"/>
          <p:cNvSpPr>
            <a:spLocks noGrp="1"/>
          </p:cNvSpPr>
          <p:nvPr>
            <p:ph sz="quarter" idx="1"/>
          </p:nvPr>
        </p:nvSpPr>
        <p:spPr>
          <a:ln>
            <a:solidFill>
              <a:schemeClr val="accent1"/>
            </a:solidFill>
          </a:ln>
        </p:spPr>
        <p:txBody>
          <a:bodyPr>
            <a:normAutofit lnSpcReduction="10000"/>
          </a:bodyPr>
          <a:lstStyle/>
          <a:p>
            <a:pPr>
              <a:buNone/>
            </a:pPr>
            <a:r>
              <a:rPr lang="en-US" dirty="0" smtClean="0"/>
              <a:t>A parent can assess their child’s learning by the following:</a:t>
            </a:r>
          </a:p>
          <a:p>
            <a:pPr marL="514350" indent="-514350">
              <a:buAutoNum type="alphaLcPeriod"/>
            </a:pPr>
            <a:r>
              <a:rPr lang="en-US" dirty="0" smtClean="0"/>
              <a:t>Observation- watch how they interact with siblings, books, media, pets &amp; play.</a:t>
            </a:r>
          </a:p>
          <a:p>
            <a:pPr marL="514350" indent="-514350">
              <a:buAutoNum type="alphaLcPeriod"/>
            </a:pPr>
            <a:r>
              <a:rPr lang="en-US" dirty="0" smtClean="0"/>
              <a:t>Informal assessment- Ask questions of your child. Watch and listen carefully to their responses to your questions.</a:t>
            </a:r>
          </a:p>
          <a:p>
            <a:pPr marL="514350" indent="-514350">
              <a:buAutoNum type="alphaLcPeriod"/>
            </a:pPr>
            <a:r>
              <a:rPr lang="en-US" dirty="0" smtClean="0"/>
              <a:t>Formal assessment- Request a developmental screening to decide whether or not your child is meeting developmental milestones.</a:t>
            </a:r>
          </a:p>
          <a:p>
            <a:pPr marL="514350" indent="-514350">
              <a:buNone/>
            </a:pPr>
            <a:r>
              <a:rPr lang="en-US" dirty="0" smtClean="0"/>
              <a:t>Expect to be included in any goal setting and planning at school for your child and request results of teacher assessments to be provided to you.</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7772400" cy="655638"/>
          </a:xfrm>
          <a:solidFill>
            <a:schemeClr val="accent1"/>
          </a:solidFill>
          <a:ln>
            <a:solidFill>
              <a:schemeClr val="accent1"/>
            </a:solidFill>
          </a:ln>
        </p:spPr>
        <p:txBody>
          <a:bodyPr>
            <a:normAutofit/>
          </a:bodyPr>
          <a:lstStyle/>
          <a:p>
            <a:r>
              <a:rPr lang="en-US" sz="2400" dirty="0" smtClean="0">
                <a:solidFill>
                  <a:schemeClr val="bg1"/>
                </a:solidFill>
              </a:rPr>
              <a:t>How best to prepare my child for kindergarten?</a:t>
            </a:r>
            <a:endParaRPr lang="en-US" sz="2400" dirty="0">
              <a:solidFill>
                <a:schemeClr val="bg1"/>
              </a:solidFill>
            </a:endParaRPr>
          </a:p>
        </p:txBody>
      </p:sp>
      <p:sp>
        <p:nvSpPr>
          <p:cNvPr id="3" name="Content Placeholder 2"/>
          <p:cNvSpPr>
            <a:spLocks noGrp="1"/>
          </p:cNvSpPr>
          <p:nvPr>
            <p:ph sz="quarter" idx="1"/>
          </p:nvPr>
        </p:nvSpPr>
        <p:spPr>
          <a:ln>
            <a:solidFill>
              <a:schemeClr val="accent1"/>
            </a:solidFill>
          </a:ln>
        </p:spPr>
        <p:txBody>
          <a:bodyPr>
            <a:normAutofit/>
          </a:bodyPr>
          <a:lstStyle/>
          <a:p>
            <a:pPr>
              <a:buFont typeface="Wingdings" pitchFamily="2" charset="2"/>
              <a:buChar char="Ø"/>
            </a:pPr>
            <a:endParaRPr lang="en-US" sz="2000" dirty="0" smtClean="0"/>
          </a:p>
          <a:p>
            <a:pPr>
              <a:buFont typeface="Wingdings" pitchFamily="2" charset="2"/>
              <a:buChar char="Ø"/>
            </a:pPr>
            <a:endParaRPr lang="en-US" sz="2000" dirty="0" smtClean="0"/>
          </a:p>
          <a:p>
            <a:pPr>
              <a:buNone/>
            </a:pPr>
            <a:r>
              <a:rPr lang="en-US" sz="2000" dirty="0" smtClean="0"/>
              <a:t>Read to your child!</a:t>
            </a:r>
          </a:p>
          <a:p>
            <a:pPr>
              <a:buFont typeface="Wingdings" pitchFamily="2" charset="2"/>
              <a:buChar char="Ø"/>
            </a:pPr>
            <a:r>
              <a:rPr lang="en-US" sz="1800" dirty="0" smtClean="0"/>
              <a:t>Ask your child to help you read the words in their favorite book.</a:t>
            </a:r>
          </a:p>
          <a:p>
            <a:pPr>
              <a:buFont typeface="Wingdings" pitchFamily="2" charset="2"/>
              <a:buChar char="Ø"/>
            </a:pPr>
            <a:r>
              <a:rPr lang="en-US" sz="1800" dirty="0" smtClean="0"/>
              <a:t>Observe your child’s skills at reading signs, labels, cartons, boxes, envelopes etc.</a:t>
            </a:r>
          </a:p>
          <a:p>
            <a:pPr>
              <a:buFont typeface="Wingdings" pitchFamily="2" charset="2"/>
              <a:buChar char="Ø"/>
            </a:pPr>
            <a:r>
              <a:rPr lang="en-US" sz="1800" dirty="0" smtClean="0"/>
              <a:t>Read the same story over and over to your child; helping them with word recognition.</a:t>
            </a:r>
          </a:p>
          <a:p>
            <a:pPr>
              <a:buFont typeface="Wingdings" pitchFamily="2" charset="2"/>
              <a:buChar char="Ø"/>
            </a:pPr>
            <a:r>
              <a:rPr lang="en-US" sz="1800" dirty="0" smtClean="0"/>
              <a:t>Create excitement in reading and be animated in your voice and demonstrate a love for reading.</a:t>
            </a:r>
          </a:p>
          <a:p>
            <a:pPr>
              <a:buFont typeface="Wingdings" pitchFamily="2" charset="2"/>
              <a:buChar char="Ø"/>
            </a:pPr>
            <a:r>
              <a:rPr lang="en-US" sz="1800" dirty="0" smtClean="0"/>
              <a:t>You are your child’s first teacher. Be confident and stay positive</a:t>
            </a:r>
            <a:r>
              <a:rPr lang="en-US" sz="1800" dirty="0" smtClean="0"/>
              <a:t>.</a:t>
            </a:r>
          </a:p>
          <a:p>
            <a:pPr>
              <a:buNone/>
            </a:pPr>
            <a:r>
              <a:rPr lang="en-US" sz="2800" dirty="0" smtClean="0"/>
              <a:t>Teach independent skills</a:t>
            </a:r>
          </a:p>
          <a:p>
            <a:pPr>
              <a:buNone/>
            </a:pPr>
            <a:r>
              <a:rPr lang="en-US" sz="2800" dirty="0" smtClean="0"/>
              <a:t>Develop your child’s vocabulary</a:t>
            </a:r>
          </a:p>
          <a:p>
            <a:pPr>
              <a:buNone/>
            </a:pPr>
            <a:endParaRPr lang="en-US" sz="1800" dirty="0" smtClean="0"/>
          </a:p>
          <a:p>
            <a:pPr>
              <a:buNone/>
            </a:pPr>
            <a:endParaRPr lang="en-US" sz="1800" dirty="0" smtClean="0"/>
          </a:p>
        </p:txBody>
      </p:sp>
      <p:pic>
        <p:nvPicPr>
          <p:cNvPr id="6148" name="Picture 4" descr="C:\Users\gcannon\AppData\Local\Microsoft\Windows\Temporary Internet Files\Content.IE5\K0O7W0UI\MP900430644[1].jpg"/>
          <p:cNvPicPr>
            <a:picLocks noChangeAspect="1" noChangeArrowheads="1"/>
          </p:cNvPicPr>
          <p:nvPr/>
        </p:nvPicPr>
        <p:blipFill>
          <a:blip r:embed="rId2" cstate="print"/>
          <a:srcRect/>
          <a:stretch>
            <a:fillRect/>
          </a:stretch>
        </p:blipFill>
        <p:spPr bwMode="auto">
          <a:xfrm>
            <a:off x="3352800" y="1447800"/>
            <a:ext cx="2053466" cy="1214438"/>
          </a:xfrm>
          <a:prstGeom prst="rect">
            <a:avLst/>
          </a:prstGeom>
          <a:noFill/>
          <a:ln>
            <a:solidFill>
              <a:schemeClr val="accent1"/>
            </a:solid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7772400" cy="685800"/>
          </a:xfrm>
          <a:solidFill>
            <a:schemeClr val="accent1"/>
          </a:solidFill>
          <a:ln>
            <a:solidFill>
              <a:schemeClr val="accent1"/>
            </a:solidFill>
          </a:ln>
        </p:spPr>
        <p:txBody>
          <a:bodyPr>
            <a:normAutofit/>
          </a:bodyPr>
          <a:lstStyle/>
          <a:p>
            <a:r>
              <a:rPr lang="en-US" sz="2800" dirty="0" smtClean="0">
                <a:solidFill>
                  <a:schemeClr val="bg1"/>
                </a:solidFill>
              </a:rPr>
              <a:t>Independent skills for kids entering kindergarten</a:t>
            </a:r>
            <a:endParaRPr lang="en-US" sz="2800" dirty="0">
              <a:solidFill>
                <a:schemeClr val="bg1"/>
              </a:solidFill>
            </a:endParaRPr>
          </a:p>
        </p:txBody>
      </p:sp>
      <p:sp>
        <p:nvSpPr>
          <p:cNvPr id="3" name="Content Placeholder 2"/>
          <p:cNvSpPr>
            <a:spLocks noGrp="1"/>
          </p:cNvSpPr>
          <p:nvPr>
            <p:ph sz="quarter" idx="1"/>
          </p:nvPr>
        </p:nvSpPr>
        <p:spPr>
          <a:ln>
            <a:solidFill>
              <a:schemeClr val="accent1"/>
            </a:solidFill>
          </a:ln>
        </p:spPr>
        <p:txBody>
          <a:bodyPr/>
          <a:lstStyle/>
          <a:p>
            <a:pPr>
              <a:buNone/>
            </a:pPr>
            <a:r>
              <a:rPr lang="en-US" b="1" dirty="0" smtClean="0"/>
              <a:t>Care for Personal Needs  </a:t>
            </a:r>
            <a:endParaRPr lang="en-US" dirty="0" smtClean="0"/>
          </a:p>
          <a:p>
            <a:pPr>
              <a:buNone/>
            </a:pPr>
            <a:r>
              <a:rPr lang="en-US" dirty="0" smtClean="0"/>
              <a:t>	___</a:t>
            </a:r>
            <a:r>
              <a:rPr lang="en-US" sz="2400" dirty="0" smtClean="0"/>
              <a:t>Can blow nose, cover sneeze</a:t>
            </a:r>
            <a:br>
              <a:rPr lang="en-US" sz="2400" dirty="0" smtClean="0"/>
            </a:br>
            <a:r>
              <a:rPr lang="en-US" sz="2400" dirty="0" smtClean="0"/>
              <a:t>___Is independent in using the toilet</a:t>
            </a:r>
            <a:br>
              <a:rPr lang="en-US" sz="2400" dirty="0" smtClean="0"/>
            </a:br>
            <a:r>
              <a:rPr lang="en-US" sz="2400" dirty="0" smtClean="0"/>
              <a:t>___Can wash own hands</a:t>
            </a:r>
            <a:br>
              <a:rPr lang="en-US" sz="2400" dirty="0" smtClean="0"/>
            </a:br>
            <a:r>
              <a:rPr lang="en-US" sz="2400" dirty="0" smtClean="0"/>
              <a:t>___Can snap, button, zipper or belt own pants</a:t>
            </a:r>
            <a:br>
              <a:rPr lang="en-US" sz="2400" dirty="0" smtClean="0"/>
            </a:br>
            <a:r>
              <a:rPr lang="en-US" sz="2400" dirty="0" smtClean="0"/>
              <a:t>___Can take off and put on coat</a:t>
            </a:r>
            <a:br>
              <a:rPr lang="en-US" sz="2400" dirty="0" smtClean="0"/>
            </a:br>
            <a:r>
              <a:rPr lang="en-US" sz="2400" dirty="0" smtClean="0"/>
              <a:t>___Can tie shoes</a:t>
            </a:r>
            <a:br>
              <a:rPr lang="en-US" sz="2400" dirty="0" smtClean="0"/>
            </a:br>
            <a:r>
              <a:rPr lang="en-US" sz="2400" dirty="0" smtClean="0"/>
              <a:t>___Recognizes own possessions: jacket, lunchbox, etc.</a:t>
            </a:r>
            <a:br>
              <a:rPr lang="en-US" sz="2400" dirty="0" smtClean="0"/>
            </a:br>
            <a:r>
              <a:rPr lang="en-US" sz="2400" dirty="0" smtClean="0"/>
              <a:t>___Can eat unassisted</a:t>
            </a:r>
            <a:br>
              <a:rPr lang="en-US" sz="2400" dirty="0" smtClean="0"/>
            </a:br>
            <a:r>
              <a:rPr lang="en-US" sz="2400" dirty="0" smtClean="0"/>
              <a:t>___Can use </a:t>
            </a:r>
            <a:r>
              <a:rPr lang="en-US" sz="2400" dirty="0" smtClean="0"/>
              <a:t>silverware		</a:t>
            </a:r>
            <a:r>
              <a:rPr lang="en-US" sz="2400" dirty="0" smtClean="0"/>
              <a:t/>
            </a:r>
            <a:br>
              <a:rPr lang="en-US" sz="2400" dirty="0" smtClean="0"/>
            </a:br>
            <a:r>
              <a:rPr lang="en-US" sz="2400" dirty="0" smtClean="0"/>
              <a:t>___Will put away toys when asked</a:t>
            </a:r>
          </a:p>
          <a:p>
            <a:endParaRPr lang="en-US" dirty="0"/>
          </a:p>
        </p:txBody>
      </p:sp>
      <p:pic>
        <p:nvPicPr>
          <p:cNvPr id="4098" name="Picture 2" descr="C:\Users\gcannon\AppData\Local\Microsoft\Windows\Temporary Internet Files\Content.IE5\AM1I8PN9\MP900430685[1].jpg"/>
          <p:cNvPicPr>
            <a:picLocks noChangeAspect="1" noChangeArrowheads="1"/>
          </p:cNvPicPr>
          <p:nvPr/>
        </p:nvPicPr>
        <p:blipFill>
          <a:blip r:embed="rId2" cstate="print"/>
          <a:srcRect/>
          <a:stretch>
            <a:fillRect/>
          </a:stretch>
        </p:blipFill>
        <p:spPr bwMode="auto">
          <a:xfrm>
            <a:off x="5486400" y="1524000"/>
            <a:ext cx="2207302" cy="1447799"/>
          </a:xfrm>
          <a:prstGeom prst="rect">
            <a:avLst/>
          </a:prstGeom>
          <a:noFill/>
        </p:spPr>
      </p:pic>
      <p:pic>
        <p:nvPicPr>
          <p:cNvPr id="4" name="Picture 2" descr="C:\Users\gcannon\AppData\Local\Microsoft\Windows\Temporary Internet Files\Content.IE5\AM1I8PN9\MP900438799[1].jpg"/>
          <p:cNvPicPr>
            <a:picLocks noChangeAspect="1" noChangeArrowheads="1"/>
          </p:cNvPicPr>
          <p:nvPr/>
        </p:nvPicPr>
        <p:blipFill>
          <a:blip r:embed="rId3" cstate="print"/>
          <a:srcRect/>
          <a:stretch>
            <a:fillRect/>
          </a:stretch>
        </p:blipFill>
        <p:spPr bwMode="auto">
          <a:xfrm>
            <a:off x="7239000" y="3200400"/>
            <a:ext cx="1371600" cy="27432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38200"/>
            <a:ext cx="7772400" cy="579438"/>
          </a:xfrm>
          <a:solidFill>
            <a:schemeClr val="accent1"/>
          </a:solidFill>
          <a:ln>
            <a:solidFill>
              <a:schemeClr val="accent1"/>
            </a:solidFill>
          </a:ln>
        </p:spPr>
        <p:txBody>
          <a:bodyPr>
            <a:normAutofit/>
          </a:bodyPr>
          <a:lstStyle/>
          <a:p>
            <a:r>
              <a:rPr lang="en-US" sz="2800" dirty="0" smtClean="0">
                <a:solidFill>
                  <a:schemeClr val="bg1"/>
                </a:solidFill>
              </a:rPr>
              <a:t>How to increase your child’s vocabulary?</a:t>
            </a:r>
            <a:endParaRPr lang="en-US" sz="2800" dirty="0">
              <a:solidFill>
                <a:schemeClr val="bg1"/>
              </a:solidFill>
            </a:endParaRPr>
          </a:p>
        </p:txBody>
      </p:sp>
      <p:sp>
        <p:nvSpPr>
          <p:cNvPr id="3" name="Content Placeholder 2"/>
          <p:cNvSpPr>
            <a:spLocks noGrp="1"/>
          </p:cNvSpPr>
          <p:nvPr>
            <p:ph sz="quarter" idx="1"/>
          </p:nvPr>
        </p:nvSpPr>
        <p:spPr>
          <a:ln>
            <a:solidFill>
              <a:schemeClr val="accent1"/>
            </a:solidFill>
          </a:ln>
        </p:spPr>
        <p:txBody>
          <a:bodyPr/>
          <a:lstStyle/>
          <a:p>
            <a:pPr>
              <a:buNone/>
            </a:pPr>
            <a:r>
              <a:rPr lang="en-US" dirty="0" smtClean="0"/>
              <a:t>	</a:t>
            </a:r>
            <a:r>
              <a:rPr lang="en-US" sz="1600" dirty="0" smtClean="0"/>
              <a:t>Talk to your child constantly. Children learn language and increase their vocabulary in only one way — listening to the people around them. The richer and more abundant the language they hear daily, the more well developed their own language will be. In addition to normal conversation, however, you have dozens of creative and enjoyable ways to increase your child's vocabulary that can also build family bonds and heighten family fun.</a:t>
            </a:r>
          </a:p>
          <a:p>
            <a:pPr>
              <a:buNone/>
            </a:pPr>
            <a:r>
              <a:rPr lang="en-US" sz="1600" dirty="0" smtClean="0"/>
              <a:t> </a:t>
            </a:r>
          </a:p>
          <a:p>
            <a:pPr>
              <a:buNone/>
            </a:pPr>
            <a:endParaRPr lang="en-US" sz="1600" b="1" u="sng" dirty="0" smtClean="0"/>
          </a:p>
          <a:p>
            <a:pPr>
              <a:buNone/>
            </a:pPr>
            <a:r>
              <a:rPr lang="en-US" sz="2000" b="1" u="sng" dirty="0" smtClean="0"/>
              <a:t>By </a:t>
            </a:r>
            <a:r>
              <a:rPr lang="en-US" sz="2000" b="1" u="sng" dirty="0" smtClean="0"/>
              <a:t>Elaine McEwan- Atkins Educational Consultant  </a:t>
            </a:r>
          </a:p>
          <a:p>
            <a:pPr>
              <a:buFont typeface="Wingdings" pitchFamily="2" charset="2"/>
              <a:buChar char="Ø"/>
            </a:pPr>
            <a:r>
              <a:rPr lang="en-US" sz="1800" b="1" dirty="0" smtClean="0"/>
              <a:t>Ask questions about your child’s day.</a:t>
            </a:r>
          </a:p>
          <a:p>
            <a:pPr>
              <a:buFont typeface="Wingdings" pitchFamily="2" charset="2"/>
              <a:buChar char="Ø"/>
            </a:pPr>
            <a:r>
              <a:rPr lang="en-US" sz="1800" b="1" dirty="0" smtClean="0"/>
              <a:t>Share experiences, activities and events with conversation.</a:t>
            </a:r>
          </a:p>
          <a:p>
            <a:pPr>
              <a:buFont typeface="Wingdings" pitchFamily="2" charset="2"/>
              <a:buChar char="Ø"/>
            </a:pPr>
            <a:r>
              <a:rPr lang="en-US" sz="1800" b="1" dirty="0" smtClean="0"/>
              <a:t>Allow your child to express themselves about feelings, situations , relationships.</a:t>
            </a:r>
          </a:p>
          <a:p>
            <a:pPr>
              <a:buFont typeface="Wingdings" pitchFamily="2" charset="2"/>
              <a:buChar char="Ø"/>
            </a:pPr>
            <a:r>
              <a:rPr lang="en-US" sz="1800" b="1" dirty="0" smtClean="0"/>
              <a:t>Introduce </a:t>
            </a:r>
            <a:r>
              <a:rPr lang="en-US" sz="1800" b="1" dirty="0" smtClean="0"/>
              <a:t>your child to new </a:t>
            </a:r>
            <a:r>
              <a:rPr lang="en-US" sz="1800" b="1" dirty="0" smtClean="0"/>
              <a:t>words daily and talk, talk, </a:t>
            </a:r>
            <a:r>
              <a:rPr lang="en-US" sz="1800" b="1" dirty="0" smtClean="0"/>
              <a:t>talk and listen, listen, listen.</a:t>
            </a:r>
          </a:p>
        </p:txBody>
      </p:sp>
      <p:pic>
        <p:nvPicPr>
          <p:cNvPr id="5123" name="Picture 3" descr="C:\Users\gcannon\AppData\Local\Microsoft\Windows\Temporary Internet Files\Content.IE5\K0O7W0UI\MP900202034[1].jpg"/>
          <p:cNvPicPr>
            <a:picLocks noChangeAspect="1" noChangeArrowheads="1"/>
          </p:cNvPicPr>
          <p:nvPr/>
        </p:nvPicPr>
        <p:blipFill>
          <a:blip r:embed="rId2" cstate="print"/>
          <a:srcRect/>
          <a:stretch>
            <a:fillRect/>
          </a:stretch>
        </p:blipFill>
        <p:spPr bwMode="auto">
          <a:xfrm>
            <a:off x="6477000" y="2667000"/>
            <a:ext cx="2045208" cy="1600200"/>
          </a:xfrm>
          <a:prstGeom prst="rect">
            <a:avLst/>
          </a:prstGeom>
          <a:noFill/>
          <a:ln>
            <a:solidFill>
              <a:schemeClr val="accent1"/>
            </a:solid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lstStyle/>
          <a:p>
            <a:r>
              <a:rPr lang="en-US" dirty="0" smtClean="0">
                <a:solidFill>
                  <a:schemeClr val="bg1">
                    <a:lumMod val="95000"/>
                  </a:schemeClr>
                </a:solidFill>
              </a:rPr>
              <a:t>Recipe for kindergarten success.</a:t>
            </a:r>
            <a:endParaRPr lang="en-US" dirty="0">
              <a:solidFill>
                <a:schemeClr val="bg1">
                  <a:lumMod val="95000"/>
                </a:schemeClr>
              </a:solidFill>
            </a:endParaRPr>
          </a:p>
        </p:txBody>
      </p:sp>
      <p:sp>
        <p:nvSpPr>
          <p:cNvPr id="3" name="Content Placeholder 2"/>
          <p:cNvSpPr>
            <a:spLocks noGrp="1"/>
          </p:cNvSpPr>
          <p:nvPr>
            <p:ph sz="quarter" idx="1"/>
          </p:nvPr>
        </p:nvSpPr>
        <p:spPr>
          <a:ln>
            <a:solidFill>
              <a:schemeClr val="accent1"/>
            </a:solidFill>
          </a:ln>
        </p:spPr>
        <p:txBody>
          <a:bodyPr>
            <a:normAutofit/>
          </a:bodyPr>
          <a:lstStyle/>
          <a:p>
            <a:pPr>
              <a:buFont typeface="Wingdings" pitchFamily="2" charset="2"/>
              <a:buChar char="Ø"/>
            </a:pPr>
            <a:r>
              <a:rPr lang="en-US" sz="2400" dirty="0" smtClean="0"/>
              <a:t>Encourage , promote and model literacy.   </a:t>
            </a:r>
          </a:p>
          <a:p>
            <a:pPr>
              <a:buFont typeface="Wingdings" pitchFamily="2" charset="2"/>
              <a:buChar char="Ø"/>
            </a:pPr>
            <a:r>
              <a:rPr lang="en-US" sz="2400" dirty="0" smtClean="0"/>
              <a:t>Make math part of their everyday life.</a:t>
            </a:r>
          </a:p>
          <a:p>
            <a:pPr>
              <a:buFont typeface="Wingdings" pitchFamily="2" charset="2"/>
              <a:buChar char="Ø"/>
            </a:pPr>
            <a:r>
              <a:rPr lang="en-US" sz="2400" dirty="0" smtClean="0"/>
              <a:t>Help develop listening skills in your child.</a:t>
            </a:r>
          </a:p>
          <a:p>
            <a:pPr>
              <a:buFont typeface="Wingdings" pitchFamily="2" charset="2"/>
              <a:buChar char="Ø"/>
            </a:pPr>
            <a:r>
              <a:rPr lang="en-US" sz="2400" dirty="0" smtClean="0"/>
              <a:t>Support your child’s teacher and school rules.</a:t>
            </a:r>
          </a:p>
          <a:p>
            <a:pPr>
              <a:buFont typeface="Wingdings" pitchFamily="2" charset="2"/>
              <a:buChar char="Ø"/>
            </a:pPr>
            <a:r>
              <a:rPr lang="en-US" sz="2400" dirty="0" smtClean="0"/>
              <a:t>Get to know your child’s teacher.</a:t>
            </a:r>
          </a:p>
          <a:p>
            <a:pPr>
              <a:buFont typeface="Wingdings" pitchFamily="2" charset="2"/>
              <a:buChar char="Ø"/>
            </a:pPr>
            <a:r>
              <a:rPr lang="en-US" sz="2400" dirty="0" smtClean="0"/>
              <a:t>Spend time in your child’s classroom or helping in your child’s school.</a:t>
            </a:r>
          </a:p>
          <a:p>
            <a:pPr>
              <a:buFont typeface="Wingdings" pitchFamily="2" charset="2"/>
              <a:buChar char="Ø"/>
            </a:pPr>
            <a:r>
              <a:rPr lang="en-US" sz="2400" dirty="0" smtClean="0"/>
              <a:t>Encourage independent thinking and responsibility.</a:t>
            </a:r>
          </a:p>
          <a:p>
            <a:pPr>
              <a:buFont typeface="Wingdings" pitchFamily="2" charset="2"/>
              <a:buChar char="Ø"/>
            </a:pPr>
            <a:r>
              <a:rPr lang="en-US" sz="2400" dirty="0" smtClean="0"/>
              <a:t>Have conversations about your child’s day.</a:t>
            </a:r>
          </a:p>
        </p:txBody>
      </p:sp>
      <p:pic>
        <p:nvPicPr>
          <p:cNvPr id="3074" name="Picture 2" descr="C:\Users\gcannon\AppData\Local\Microsoft\Windows\Temporary Internet Files\Content.IE5\DE4CGPLA\MP900409048[1].jpg"/>
          <p:cNvPicPr>
            <a:picLocks noChangeAspect="1" noChangeArrowheads="1"/>
          </p:cNvPicPr>
          <p:nvPr/>
        </p:nvPicPr>
        <p:blipFill>
          <a:blip r:embed="rId2" cstate="print"/>
          <a:srcRect/>
          <a:stretch>
            <a:fillRect/>
          </a:stretch>
        </p:blipFill>
        <p:spPr bwMode="auto">
          <a:xfrm>
            <a:off x="6324600" y="1447800"/>
            <a:ext cx="2362199" cy="2209800"/>
          </a:xfrm>
          <a:prstGeom prst="rect">
            <a:avLst/>
          </a:prstGeom>
          <a:noFill/>
          <a:ln>
            <a:solidFill>
              <a:schemeClr val="accent1"/>
            </a:solid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772400" cy="808038"/>
          </a:xfrm>
          <a:solidFill>
            <a:schemeClr val="accent1"/>
          </a:solidFill>
          <a:ln>
            <a:solidFill>
              <a:schemeClr val="accent1"/>
            </a:solidFill>
          </a:ln>
        </p:spPr>
        <p:txBody>
          <a:bodyPr/>
          <a:lstStyle/>
          <a:p>
            <a:pPr algn="ctr"/>
            <a:r>
              <a:rPr lang="en-US" dirty="0" smtClean="0">
                <a:solidFill>
                  <a:schemeClr val="bg1">
                    <a:lumMod val="95000"/>
                  </a:schemeClr>
                </a:solidFill>
              </a:rPr>
              <a:t>Let’s start Kindergarten</a:t>
            </a:r>
            <a:endParaRPr lang="en-US" dirty="0">
              <a:solidFill>
                <a:schemeClr val="bg1">
                  <a:lumMod val="95000"/>
                </a:schemeClr>
              </a:solidFill>
            </a:endParaRPr>
          </a:p>
        </p:txBody>
      </p:sp>
      <p:sp>
        <p:nvSpPr>
          <p:cNvPr id="3" name="Content Placeholder 2"/>
          <p:cNvSpPr>
            <a:spLocks noGrp="1"/>
          </p:cNvSpPr>
          <p:nvPr>
            <p:ph sz="quarter" idx="1"/>
          </p:nvPr>
        </p:nvSpPr>
        <p:spPr>
          <a:ln>
            <a:solidFill>
              <a:schemeClr val="accent1"/>
            </a:solidFill>
          </a:ln>
        </p:spPr>
        <p:txBody>
          <a:bodyPr>
            <a:normAutofit/>
          </a:bodyPr>
          <a:lstStyle/>
          <a:p>
            <a:pPr>
              <a:buFont typeface="Wingdings" pitchFamily="2" charset="2"/>
              <a:buChar char="Ø"/>
            </a:pPr>
            <a:r>
              <a:rPr lang="en-US" sz="2000" dirty="0" smtClean="0"/>
              <a:t>In the State of MN children are eligible for kindergarten if they are at least five years of age by September first in the admission year and a development screening must also be completed prior to kindergarten entry.</a:t>
            </a:r>
          </a:p>
          <a:p>
            <a:pPr>
              <a:buFont typeface="Wingdings" pitchFamily="2" charset="2"/>
              <a:buChar char="Ø"/>
            </a:pPr>
            <a:r>
              <a:rPr lang="en-US" sz="2000" dirty="0" smtClean="0"/>
              <a:t>Each school community uses a combination of transition strategies to best serve families in their area and schools.</a:t>
            </a:r>
          </a:p>
          <a:p>
            <a:pPr>
              <a:buNone/>
            </a:pPr>
            <a:endParaRPr lang="en-US" dirty="0" smtClean="0"/>
          </a:p>
          <a:p>
            <a:pPr>
              <a:buNone/>
            </a:pPr>
            <a:endParaRPr lang="en-US" dirty="0" smtClean="0"/>
          </a:p>
          <a:p>
            <a:pPr>
              <a:buNone/>
            </a:pPr>
            <a:r>
              <a:rPr lang="en-US" dirty="0" smtClean="0"/>
              <a:t>Check out the Minnesota Dept. of education website for more information on kindergarten readiness:</a:t>
            </a:r>
          </a:p>
          <a:p>
            <a:pPr>
              <a:buNone/>
            </a:pPr>
            <a:r>
              <a:rPr lang="en-US" dirty="0" smtClean="0">
                <a:hlinkClick r:id="rId2"/>
              </a:rPr>
              <a:t>http://education.state.mn.us/html/intro_els_info.htm</a:t>
            </a:r>
            <a:endParaRPr lang="en-US" dirty="0" smtClean="0"/>
          </a:p>
          <a:p>
            <a:pPr>
              <a:buNone/>
            </a:pPr>
            <a:r>
              <a:rPr lang="en-US" dirty="0" smtClean="0"/>
              <a:t> </a:t>
            </a:r>
            <a:endParaRPr lang="en-US" dirty="0"/>
          </a:p>
        </p:txBody>
      </p:sp>
      <p:pic>
        <p:nvPicPr>
          <p:cNvPr id="1027" name="Picture 3" descr="C:\Users\gcannon\AppData\Local\Microsoft\Windows\Temporary Internet Files\Content.IE5\K0O7W0UI\MP900439473[1].jpg"/>
          <p:cNvPicPr>
            <a:picLocks noChangeAspect="1" noChangeArrowheads="1"/>
          </p:cNvPicPr>
          <p:nvPr/>
        </p:nvPicPr>
        <p:blipFill>
          <a:blip r:embed="rId3" cstate="print"/>
          <a:srcRect/>
          <a:stretch>
            <a:fillRect/>
          </a:stretch>
        </p:blipFill>
        <p:spPr bwMode="auto">
          <a:xfrm>
            <a:off x="1371600" y="3124200"/>
            <a:ext cx="3733800" cy="9906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7772400" cy="655638"/>
          </a:xfrm>
          <a:solidFill>
            <a:schemeClr val="accent1"/>
          </a:solidFill>
          <a:ln>
            <a:solidFill>
              <a:schemeClr val="accent1"/>
            </a:solidFill>
          </a:ln>
        </p:spPr>
        <p:txBody>
          <a:bodyPr>
            <a:normAutofit fontScale="90000"/>
          </a:bodyPr>
          <a:lstStyle/>
          <a:p>
            <a:r>
              <a:rPr lang="en-US" dirty="0" smtClean="0">
                <a:solidFill>
                  <a:schemeClr val="bg1"/>
                </a:solidFill>
              </a:rPr>
              <a:t>Benefits to child &amp; parent</a:t>
            </a:r>
            <a:endParaRPr lang="en-US" dirty="0">
              <a:solidFill>
                <a:schemeClr val="bg1"/>
              </a:solidFill>
            </a:endParaRPr>
          </a:p>
        </p:txBody>
      </p:sp>
      <p:sp>
        <p:nvSpPr>
          <p:cNvPr id="3" name="Content Placeholder 2"/>
          <p:cNvSpPr>
            <a:spLocks noGrp="1"/>
          </p:cNvSpPr>
          <p:nvPr>
            <p:ph sz="quarter" idx="1"/>
          </p:nvPr>
        </p:nvSpPr>
        <p:spPr>
          <a:ln>
            <a:solidFill>
              <a:schemeClr val="accent1"/>
            </a:solidFill>
          </a:ln>
        </p:spPr>
        <p:txBody>
          <a:bodyPr/>
          <a:lstStyle/>
          <a:p>
            <a:pPr>
              <a:buNone/>
            </a:pPr>
            <a:r>
              <a:rPr lang="en-US" dirty="0" smtClean="0"/>
              <a:t>Benefits:</a:t>
            </a:r>
          </a:p>
          <a:p>
            <a:pPr>
              <a:buNone/>
            </a:pPr>
            <a:r>
              <a:rPr lang="en-US" b="1" dirty="0" smtClean="0"/>
              <a:t>For your child-</a:t>
            </a:r>
          </a:p>
          <a:p>
            <a:r>
              <a:rPr lang="en-US" dirty="0" smtClean="0"/>
              <a:t>Confidence entering kindergarten</a:t>
            </a:r>
          </a:p>
          <a:p>
            <a:r>
              <a:rPr lang="en-US" dirty="0" smtClean="0"/>
              <a:t>Positive interaction with peers and educators</a:t>
            </a:r>
          </a:p>
          <a:p>
            <a:r>
              <a:rPr lang="en-US" dirty="0" smtClean="0"/>
              <a:t>Increase learning</a:t>
            </a:r>
          </a:p>
          <a:p>
            <a:pPr>
              <a:buNone/>
            </a:pPr>
            <a:r>
              <a:rPr lang="en-US" b="1" dirty="0" smtClean="0"/>
              <a:t>For the parent-</a:t>
            </a:r>
          </a:p>
          <a:p>
            <a:r>
              <a:rPr lang="en-US" dirty="0" smtClean="0"/>
              <a:t>Confidence that your child will succeed</a:t>
            </a:r>
          </a:p>
          <a:p>
            <a:r>
              <a:rPr lang="en-US" dirty="0" smtClean="0"/>
              <a:t>A partner in your child’s education</a:t>
            </a:r>
          </a:p>
          <a:p>
            <a:r>
              <a:rPr lang="en-US" dirty="0" smtClean="0"/>
              <a:t>Satisfaction in the school/home involvement</a:t>
            </a:r>
            <a:endParaRPr lang="en-US" dirty="0"/>
          </a:p>
        </p:txBody>
      </p:sp>
      <p:pic>
        <p:nvPicPr>
          <p:cNvPr id="2051" name="Picture 3" descr="C:\Users\gcannon\AppData\Local\Microsoft\Windows\Temporary Internet Files\Content.IE5\K0O7W0UI\MP900439478[1].jpg"/>
          <p:cNvPicPr>
            <a:picLocks noChangeAspect="1" noChangeArrowheads="1"/>
          </p:cNvPicPr>
          <p:nvPr/>
        </p:nvPicPr>
        <p:blipFill>
          <a:blip r:embed="rId2" cstate="print"/>
          <a:srcRect/>
          <a:stretch>
            <a:fillRect/>
          </a:stretch>
        </p:blipFill>
        <p:spPr bwMode="auto">
          <a:xfrm rot="1695977">
            <a:off x="6327135" y="1811346"/>
            <a:ext cx="2009836" cy="1424593"/>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7772400" cy="579438"/>
          </a:xfrm>
          <a:solidFill>
            <a:schemeClr val="accent1"/>
          </a:solidFill>
          <a:ln>
            <a:solidFill>
              <a:schemeClr val="accent1"/>
            </a:solidFill>
          </a:ln>
        </p:spPr>
        <p:txBody>
          <a:bodyPr>
            <a:normAutofit/>
          </a:bodyPr>
          <a:lstStyle/>
          <a:p>
            <a:r>
              <a:rPr lang="en-US" sz="2800" dirty="0" smtClean="0">
                <a:solidFill>
                  <a:schemeClr val="bg1"/>
                </a:solidFill>
              </a:rPr>
              <a:t>Questions to consider for kindergarten?</a:t>
            </a:r>
            <a:endParaRPr lang="en-US" sz="2800" dirty="0">
              <a:solidFill>
                <a:schemeClr val="bg1"/>
              </a:solidFill>
            </a:endParaRPr>
          </a:p>
        </p:txBody>
      </p:sp>
      <p:sp>
        <p:nvSpPr>
          <p:cNvPr id="3" name="Content Placeholder 2"/>
          <p:cNvSpPr>
            <a:spLocks noGrp="1"/>
          </p:cNvSpPr>
          <p:nvPr>
            <p:ph sz="quarter" idx="1"/>
          </p:nvPr>
        </p:nvSpPr>
        <p:spPr>
          <a:ln>
            <a:solidFill>
              <a:schemeClr val="accent1"/>
            </a:solidFill>
          </a:ln>
        </p:spPr>
        <p:txBody>
          <a:bodyPr/>
          <a:lstStyle/>
          <a:p>
            <a:pPr>
              <a:buNone/>
            </a:pPr>
            <a:endParaRPr lang="en-US" dirty="0" smtClean="0"/>
          </a:p>
          <a:p>
            <a:pPr>
              <a:buNone/>
            </a:pPr>
            <a:endParaRPr lang="en-US" dirty="0" smtClean="0"/>
          </a:p>
          <a:p>
            <a:pPr>
              <a:buNone/>
            </a:pPr>
            <a:endParaRPr lang="en-US" dirty="0" smtClean="0"/>
          </a:p>
          <a:p>
            <a:pPr>
              <a:buFont typeface="Wingdings" pitchFamily="2" charset="2"/>
              <a:buChar char="Ø"/>
            </a:pPr>
            <a:r>
              <a:rPr lang="en-US" sz="2400" dirty="0" smtClean="0"/>
              <a:t>How to tell if my child is ready for kindergarten?</a:t>
            </a:r>
          </a:p>
          <a:p>
            <a:pPr>
              <a:buFont typeface="Wingdings" pitchFamily="2" charset="2"/>
              <a:buChar char="Ø"/>
            </a:pPr>
            <a:r>
              <a:rPr lang="en-US" sz="2400" dirty="0" smtClean="0"/>
              <a:t>Is full day or half day kindergarten available to parents?</a:t>
            </a:r>
          </a:p>
          <a:p>
            <a:pPr>
              <a:buFont typeface="Wingdings" pitchFamily="2" charset="2"/>
              <a:buChar char="Ø"/>
            </a:pPr>
            <a:r>
              <a:rPr lang="en-US" sz="2400" dirty="0" smtClean="0"/>
              <a:t>What does a kindergarten program look like?</a:t>
            </a:r>
          </a:p>
          <a:p>
            <a:pPr>
              <a:buFont typeface="Wingdings" pitchFamily="2" charset="2"/>
              <a:buChar char="Ø"/>
            </a:pPr>
            <a:r>
              <a:rPr lang="en-US" sz="2400" dirty="0" smtClean="0"/>
              <a:t>Will my child get to play in kindergarten?</a:t>
            </a:r>
          </a:p>
          <a:p>
            <a:pPr>
              <a:buFont typeface="Wingdings" pitchFamily="2" charset="2"/>
              <a:buChar char="Ø"/>
            </a:pPr>
            <a:r>
              <a:rPr lang="en-US" sz="2400" dirty="0" smtClean="0"/>
              <a:t>How to help ease my child’s fears of school?</a:t>
            </a:r>
          </a:p>
          <a:p>
            <a:pPr>
              <a:buFont typeface="Wingdings" pitchFamily="2" charset="2"/>
              <a:buChar char="Ø"/>
            </a:pPr>
            <a:r>
              <a:rPr lang="en-US" sz="2400" dirty="0" smtClean="0"/>
              <a:t>How do I know if my child is learning?</a:t>
            </a:r>
          </a:p>
          <a:p>
            <a:pPr>
              <a:buFont typeface="Wingdings" pitchFamily="2" charset="2"/>
              <a:buChar char="Ø"/>
            </a:pPr>
            <a:r>
              <a:rPr lang="en-US" sz="2400" dirty="0" smtClean="0"/>
              <a:t>How best to prepare my child for kindergarten?</a:t>
            </a:r>
          </a:p>
          <a:p>
            <a:endParaRPr lang="en-US" dirty="0"/>
          </a:p>
        </p:txBody>
      </p:sp>
      <p:pic>
        <p:nvPicPr>
          <p:cNvPr id="3074" name="Picture 2" descr="C:\Users\gcannon\AppData\Local\Microsoft\Windows\Temporary Internet Files\Content.IE5\K0O7W0UI\MP900446465[1].jpg"/>
          <p:cNvPicPr>
            <a:picLocks noChangeAspect="1" noChangeArrowheads="1"/>
          </p:cNvPicPr>
          <p:nvPr/>
        </p:nvPicPr>
        <p:blipFill>
          <a:blip r:embed="rId2" cstate="print"/>
          <a:srcRect/>
          <a:stretch>
            <a:fillRect/>
          </a:stretch>
        </p:blipFill>
        <p:spPr bwMode="auto">
          <a:xfrm>
            <a:off x="2895600" y="1524000"/>
            <a:ext cx="2634074" cy="13716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38200"/>
            <a:ext cx="7772400" cy="579438"/>
          </a:xfrm>
          <a:solidFill>
            <a:schemeClr val="accent1"/>
          </a:solidFill>
          <a:ln>
            <a:solidFill>
              <a:schemeClr val="accent1"/>
            </a:solidFill>
          </a:ln>
        </p:spPr>
        <p:txBody>
          <a:bodyPr>
            <a:normAutofit/>
          </a:bodyPr>
          <a:lstStyle/>
          <a:p>
            <a:r>
              <a:rPr lang="en-US" sz="2800" dirty="0" smtClean="0">
                <a:solidFill>
                  <a:schemeClr val="bg1"/>
                </a:solidFill>
              </a:rPr>
              <a:t>How to know if my child is ready for kindergarten? </a:t>
            </a:r>
            <a:endParaRPr lang="en-US" sz="2800" dirty="0">
              <a:solidFill>
                <a:schemeClr val="bg1"/>
              </a:solidFill>
            </a:endParaRPr>
          </a:p>
        </p:txBody>
      </p:sp>
      <p:sp>
        <p:nvSpPr>
          <p:cNvPr id="5" name="Content Placeholder 4"/>
          <p:cNvSpPr>
            <a:spLocks noGrp="1"/>
          </p:cNvSpPr>
          <p:nvPr>
            <p:ph sz="quarter" idx="1"/>
          </p:nvPr>
        </p:nvSpPr>
        <p:spPr>
          <a:ln>
            <a:solidFill>
              <a:schemeClr val="accent1"/>
            </a:solidFill>
          </a:ln>
        </p:spPr>
        <p:txBody>
          <a:bodyPr/>
          <a:lstStyle/>
          <a:p>
            <a:pPr>
              <a:buFont typeface="Wingdings" pitchFamily="2" charset="2"/>
              <a:buChar char="Ø"/>
            </a:pPr>
            <a:endParaRPr lang="en-US" sz="2400" dirty="0" smtClean="0"/>
          </a:p>
          <a:p>
            <a:pPr>
              <a:buNone/>
            </a:pPr>
            <a:endParaRPr lang="en-US" sz="2400" dirty="0" smtClean="0"/>
          </a:p>
          <a:p>
            <a:pPr>
              <a:buFont typeface="Wingdings" pitchFamily="2" charset="2"/>
              <a:buChar char="Ø"/>
            </a:pPr>
            <a:endParaRPr lang="en-US" sz="2400" dirty="0" smtClean="0"/>
          </a:p>
          <a:p>
            <a:pPr>
              <a:buFont typeface="Wingdings" pitchFamily="2" charset="2"/>
              <a:buChar char="Ø"/>
            </a:pPr>
            <a:r>
              <a:rPr lang="en-US" sz="2400" dirty="0" smtClean="0"/>
              <a:t>Have </a:t>
            </a:r>
            <a:r>
              <a:rPr lang="en-US" sz="2400" dirty="0" smtClean="0"/>
              <a:t>your child developmentally screened and make sure that he/she has met screening requirements.</a:t>
            </a:r>
          </a:p>
          <a:p>
            <a:pPr>
              <a:buFont typeface="Wingdings" pitchFamily="2" charset="2"/>
              <a:buChar char="Ø"/>
            </a:pPr>
            <a:r>
              <a:rPr lang="en-US" sz="2400" dirty="0" smtClean="0"/>
              <a:t>Talk to your child about what to expect in kindergarten.</a:t>
            </a:r>
          </a:p>
          <a:p>
            <a:pPr>
              <a:buFont typeface="Wingdings" pitchFamily="2" charset="2"/>
              <a:buChar char="Ø"/>
            </a:pPr>
            <a:r>
              <a:rPr lang="en-US" sz="2400" dirty="0" smtClean="0"/>
              <a:t>Talk with preschool teachers, child care providers, kindergarten teachers about what to expect when my child enters kindergarten.</a:t>
            </a:r>
          </a:p>
          <a:p>
            <a:pPr>
              <a:buFont typeface="Wingdings" pitchFamily="2" charset="2"/>
              <a:buChar char="Ø"/>
            </a:pPr>
            <a:r>
              <a:rPr lang="en-US" sz="2400" dirty="0" smtClean="0"/>
              <a:t>Attend a group, workshop or class on transition into kindergarten.</a:t>
            </a:r>
          </a:p>
          <a:p>
            <a:pPr>
              <a:buFont typeface="Wingdings" pitchFamily="2" charset="2"/>
              <a:buChar char="Ø"/>
            </a:pPr>
            <a:r>
              <a:rPr lang="en-US" sz="2400" dirty="0" smtClean="0"/>
              <a:t>Get resources for parents on kindergarten readiness.</a:t>
            </a:r>
          </a:p>
          <a:p>
            <a:endParaRPr lang="en-US" dirty="0" smtClean="0"/>
          </a:p>
          <a:p>
            <a:endParaRPr lang="en-US" dirty="0"/>
          </a:p>
        </p:txBody>
      </p:sp>
      <p:pic>
        <p:nvPicPr>
          <p:cNvPr id="1026" name="Picture 2" descr="C:\Users\gcannon\AppData\Local\Microsoft\Windows\Temporary Internet Files\Content.IE5\S7687CZ2\MP900439441[1].jpg"/>
          <p:cNvPicPr>
            <a:picLocks noChangeAspect="1" noChangeArrowheads="1"/>
          </p:cNvPicPr>
          <p:nvPr/>
        </p:nvPicPr>
        <p:blipFill>
          <a:blip r:embed="rId2" cstate="print"/>
          <a:srcRect/>
          <a:stretch>
            <a:fillRect/>
          </a:stretch>
        </p:blipFill>
        <p:spPr bwMode="auto">
          <a:xfrm>
            <a:off x="1295400" y="1524000"/>
            <a:ext cx="2701418" cy="1143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7772400" cy="503238"/>
          </a:xfrm>
          <a:solidFill>
            <a:schemeClr val="accent1"/>
          </a:solidFill>
          <a:ln>
            <a:solidFill>
              <a:schemeClr val="accent1"/>
            </a:solidFill>
          </a:ln>
        </p:spPr>
        <p:txBody>
          <a:bodyPr>
            <a:normAutofit/>
          </a:bodyPr>
          <a:lstStyle/>
          <a:p>
            <a:r>
              <a:rPr lang="en-US" sz="2400" dirty="0" smtClean="0">
                <a:solidFill>
                  <a:schemeClr val="bg1"/>
                </a:solidFill>
              </a:rPr>
              <a:t>Is full day or half day kindergarten available as an option?</a:t>
            </a:r>
            <a:endParaRPr lang="en-US" sz="2400" dirty="0">
              <a:solidFill>
                <a:schemeClr val="bg1"/>
              </a:solidFill>
            </a:endParaRPr>
          </a:p>
        </p:txBody>
      </p:sp>
      <p:sp>
        <p:nvSpPr>
          <p:cNvPr id="3" name="Content Placeholder 2"/>
          <p:cNvSpPr>
            <a:spLocks noGrp="1"/>
          </p:cNvSpPr>
          <p:nvPr>
            <p:ph sz="quarter" idx="1"/>
          </p:nvPr>
        </p:nvSpPr>
        <p:spPr>
          <a:ln>
            <a:solidFill>
              <a:schemeClr val="accent1"/>
            </a:solidFill>
          </a:ln>
        </p:spPr>
        <p:txBody>
          <a:bodyPr>
            <a:normAutofit fontScale="92500" lnSpcReduction="20000"/>
          </a:bodyPr>
          <a:lstStyle/>
          <a:p>
            <a:pPr>
              <a:buFont typeface="Wingdings" pitchFamily="2" charset="2"/>
              <a:buChar char="Ø"/>
            </a:pPr>
            <a:r>
              <a:rPr lang="en-US" dirty="0" smtClean="0"/>
              <a:t>Many school districts now offer all day kindergarten.</a:t>
            </a:r>
          </a:p>
          <a:p>
            <a:pPr>
              <a:buFont typeface="Wingdings" pitchFamily="2" charset="2"/>
              <a:buChar char="Ø"/>
            </a:pPr>
            <a:r>
              <a:rPr lang="en-US" dirty="0" smtClean="0"/>
              <a:t>Check with your districts enrollment center to find out what options are available to you. </a:t>
            </a:r>
          </a:p>
          <a:p>
            <a:pPr>
              <a:buFont typeface="Wingdings" pitchFamily="2" charset="2"/>
              <a:buChar char="Ø"/>
            </a:pPr>
            <a:r>
              <a:rPr lang="en-US" dirty="0" smtClean="0"/>
              <a:t>Request a school visit.</a:t>
            </a:r>
          </a:p>
          <a:p>
            <a:pPr>
              <a:buNone/>
            </a:pPr>
            <a:r>
              <a:rPr lang="en-US" dirty="0" smtClean="0">
                <a:hlinkClick r:id="rId2"/>
              </a:rPr>
              <a:t>www.anoka.k12.mn.us</a:t>
            </a:r>
            <a:r>
              <a:rPr lang="en-US" dirty="0" smtClean="0"/>
              <a:t>		</a:t>
            </a:r>
            <a:r>
              <a:rPr lang="en-US" dirty="0" smtClean="0"/>
              <a:t> Anoka/Hennepin </a:t>
            </a:r>
            <a:r>
              <a:rPr lang="en-US" dirty="0" smtClean="0"/>
              <a:t>school district</a:t>
            </a:r>
          </a:p>
          <a:p>
            <a:pPr>
              <a:buNone/>
            </a:pPr>
            <a:r>
              <a:rPr lang="en-US" dirty="0" smtClean="0">
                <a:hlinkClick r:id="rId3"/>
              </a:rPr>
              <a:t>www.brookcntr.k12.mn.us</a:t>
            </a:r>
            <a:r>
              <a:rPr lang="en-US" dirty="0" smtClean="0"/>
              <a:t>	</a:t>
            </a:r>
            <a:r>
              <a:rPr lang="en-US" dirty="0" smtClean="0"/>
              <a:t>Brooklyn </a:t>
            </a:r>
            <a:r>
              <a:rPr lang="en-US" dirty="0" smtClean="0"/>
              <a:t>Center school district</a:t>
            </a:r>
          </a:p>
          <a:p>
            <a:pPr>
              <a:buNone/>
            </a:pPr>
            <a:r>
              <a:rPr lang="en-US" dirty="0" smtClean="0">
                <a:hlinkClick r:id="rId4"/>
              </a:rPr>
              <a:t>www.bhmschools.org</a:t>
            </a:r>
            <a:r>
              <a:rPr lang="en-US" dirty="0" smtClean="0"/>
              <a:t>		Buffalo school district		</a:t>
            </a:r>
          </a:p>
          <a:p>
            <a:pPr>
              <a:buNone/>
            </a:pPr>
            <a:r>
              <a:rPr lang="en-US" dirty="0" smtClean="0">
                <a:hlinkClick r:id="rId5"/>
              </a:rPr>
              <a:t>www.elkriver.k12.mn.us</a:t>
            </a:r>
            <a:r>
              <a:rPr lang="en-US" dirty="0" smtClean="0"/>
              <a:t>	Elk River school district </a:t>
            </a:r>
          </a:p>
          <a:p>
            <a:pPr>
              <a:buNone/>
            </a:pPr>
            <a:r>
              <a:rPr lang="en-US" dirty="0" smtClean="0">
                <a:hlinkClick r:id="rId6"/>
              </a:rPr>
              <a:t>www.fridley.k12.mn.us</a:t>
            </a:r>
            <a:r>
              <a:rPr lang="en-US" dirty="0" smtClean="0"/>
              <a:t>		Fridley school district</a:t>
            </a:r>
          </a:p>
          <a:p>
            <a:pPr>
              <a:buNone/>
            </a:pPr>
            <a:r>
              <a:rPr lang="en-US" dirty="0" smtClean="0">
                <a:hlinkClick r:id="rId7"/>
              </a:rPr>
              <a:t>www.moundsviewschools.org</a:t>
            </a:r>
            <a:r>
              <a:rPr lang="en-US" dirty="0" smtClean="0"/>
              <a:t>     </a:t>
            </a:r>
            <a:r>
              <a:rPr lang="en-US" dirty="0" smtClean="0"/>
              <a:t>Mounds </a:t>
            </a:r>
            <a:r>
              <a:rPr lang="en-US" dirty="0" smtClean="0"/>
              <a:t>View school district</a:t>
            </a:r>
          </a:p>
          <a:p>
            <a:pPr>
              <a:buNone/>
            </a:pPr>
            <a:r>
              <a:rPr lang="en-US" dirty="0" smtClean="0">
                <a:hlinkClick r:id="rId8"/>
              </a:rPr>
              <a:t>www.district279.org</a:t>
            </a:r>
            <a:r>
              <a:rPr lang="en-US" dirty="0" smtClean="0"/>
              <a:t>                   </a:t>
            </a:r>
            <a:r>
              <a:rPr lang="en-US" dirty="0" smtClean="0"/>
              <a:t> Osseo </a:t>
            </a:r>
            <a:r>
              <a:rPr lang="en-US" dirty="0" smtClean="0"/>
              <a:t>school district</a:t>
            </a:r>
          </a:p>
          <a:p>
            <a:pPr>
              <a:buNone/>
            </a:pPr>
            <a:r>
              <a:rPr lang="en-US" dirty="0" smtClean="0">
                <a:hlinkClick r:id="rId9"/>
              </a:rPr>
              <a:t>www.rockford.k12.mn.us</a:t>
            </a:r>
            <a:r>
              <a:rPr lang="en-US" dirty="0" smtClean="0"/>
              <a:t>            </a:t>
            </a:r>
            <a:r>
              <a:rPr lang="en-US" dirty="0" smtClean="0"/>
              <a:t>Rockford </a:t>
            </a:r>
            <a:r>
              <a:rPr lang="en-US" dirty="0" smtClean="0"/>
              <a:t>school district</a:t>
            </a:r>
          </a:p>
          <a:p>
            <a:pPr>
              <a:buNone/>
            </a:pPr>
            <a:endParaRPr lang="en-US" dirty="0" smtClean="0"/>
          </a:p>
          <a:p>
            <a:pPr>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7772400" cy="655638"/>
          </a:xfrm>
          <a:solidFill>
            <a:schemeClr val="accent1"/>
          </a:solidFill>
          <a:ln>
            <a:solidFill>
              <a:schemeClr val="accent1"/>
            </a:solidFill>
          </a:ln>
        </p:spPr>
        <p:txBody>
          <a:bodyPr>
            <a:normAutofit/>
          </a:bodyPr>
          <a:lstStyle/>
          <a:p>
            <a:r>
              <a:rPr lang="en-US" sz="2800" dirty="0" smtClean="0">
                <a:solidFill>
                  <a:schemeClr val="bg1"/>
                </a:solidFill>
              </a:rPr>
              <a:t>What does a kindergarten program look like?</a:t>
            </a:r>
            <a:endParaRPr lang="en-US" sz="2800" dirty="0">
              <a:solidFill>
                <a:schemeClr val="bg1"/>
              </a:solidFill>
            </a:endParaRPr>
          </a:p>
        </p:txBody>
      </p:sp>
      <p:sp>
        <p:nvSpPr>
          <p:cNvPr id="3" name="Content Placeholder 2"/>
          <p:cNvSpPr>
            <a:spLocks noGrp="1"/>
          </p:cNvSpPr>
          <p:nvPr>
            <p:ph sz="quarter" idx="1"/>
          </p:nvPr>
        </p:nvSpPr>
        <p:spPr>
          <a:ln>
            <a:solidFill>
              <a:schemeClr val="accent1"/>
            </a:solidFill>
          </a:ln>
        </p:spPr>
        <p:txBody>
          <a:bodyPr>
            <a:normAutofit fontScale="77500" lnSpcReduction="20000"/>
          </a:bodyPr>
          <a:lstStyle/>
          <a:p>
            <a:pPr>
              <a:buNone/>
            </a:pPr>
            <a:r>
              <a:rPr lang="en-US" dirty="0" smtClean="0"/>
              <a:t>Things to look for?</a:t>
            </a:r>
          </a:p>
          <a:p>
            <a:pPr>
              <a:buFont typeface="Wingdings" pitchFamily="2" charset="2"/>
              <a:buChar char="Ø"/>
            </a:pPr>
            <a:r>
              <a:rPr lang="en-US" dirty="0" smtClean="0"/>
              <a:t>Number of children to adults in the classroom.</a:t>
            </a:r>
          </a:p>
          <a:p>
            <a:pPr>
              <a:buFont typeface="Wingdings" pitchFamily="2" charset="2"/>
              <a:buChar char="Ø"/>
            </a:pPr>
            <a:r>
              <a:rPr lang="en-US" dirty="0" smtClean="0"/>
              <a:t>Appropriateness of program. Materials and learning is making sense for the age and needs of your child.</a:t>
            </a:r>
          </a:p>
          <a:p>
            <a:pPr>
              <a:buFont typeface="Wingdings" pitchFamily="2" charset="2"/>
              <a:buChar char="Ø"/>
            </a:pPr>
            <a:r>
              <a:rPr lang="en-US" dirty="0" smtClean="0"/>
              <a:t>Children and parents feel welcomed in the classroom.</a:t>
            </a:r>
          </a:p>
          <a:p>
            <a:pPr>
              <a:buFont typeface="Wingdings" pitchFamily="2" charset="2"/>
              <a:buChar char="Ø"/>
            </a:pPr>
            <a:r>
              <a:rPr lang="en-US" dirty="0" smtClean="0"/>
              <a:t>Class program is meeting needs and abilities for all children.</a:t>
            </a:r>
          </a:p>
          <a:p>
            <a:pPr>
              <a:buFont typeface="Wingdings" pitchFamily="2" charset="2"/>
              <a:buChar char="Ø"/>
            </a:pPr>
            <a:r>
              <a:rPr lang="en-US" dirty="0" smtClean="0"/>
              <a:t>Children are learning in both small and large groups.</a:t>
            </a:r>
          </a:p>
          <a:p>
            <a:pPr>
              <a:buFont typeface="Wingdings" pitchFamily="2" charset="2"/>
              <a:buChar char="Ø"/>
            </a:pPr>
            <a:r>
              <a:rPr lang="en-US" dirty="0" smtClean="0"/>
              <a:t>Children make choices and learn decision making.</a:t>
            </a:r>
          </a:p>
          <a:p>
            <a:pPr>
              <a:buFont typeface="Wingdings" pitchFamily="2" charset="2"/>
              <a:buChar char="Ø"/>
            </a:pPr>
            <a:r>
              <a:rPr lang="en-US" dirty="0" smtClean="0"/>
              <a:t>Children have adequate amounts of supplies, books, tools for learning.</a:t>
            </a:r>
          </a:p>
          <a:p>
            <a:pPr>
              <a:buFont typeface="Wingdings" pitchFamily="2" charset="2"/>
              <a:buChar char="Ø"/>
            </a:pPr>
            <a:r>
              <a:rPr lang="en-US" dirty="0" smtClean="0"/>
              <a:t>Teacher is friendly, approachable and the room feels safe , warm and caring.</a:t>
            </a:r>
          </a:p>
          <a:p>
            <a:pPr>
              <a:buFont typeface="Wingdings" pitchFamily="2" charset="2"/>
              <a:buChar char="Ø"/>
            </a:pPr>
            <a:r>
              <a:rPr lang="en-US" dirty="0" smtClean="0"/>
              <a:t>Teacher respects family differences and supports the sharing of family cultures. </a:t>
            </a:r>
          </a:p>
          <a:p>
            <a:pPr>
              <a:buFont typeface="Wingdings" pitchFamily="2" charset="2"/>
              <a:buChar char="Ø"/>
            </a:pPr>
            <a:r>
              <a:rPr lang="en-US" dirty="0" smtClean="0"/>
              <a:t>Teacher interaction with parents is positive and informative about what is happening in the classroom.</a:t>
            </a:r>
          </a:p>
          <a:p>
            <a:pPr>
              <a:buFont typeface="Wingdings" pitchFamily="2" charset="2"/>
              <a:buChar char="Ø"/>
            </a:pPr>
            <a:r>
              <a:rPr lang="en-US" dirty="0" smtClean="0"/>
              <a:t>All children feel included in classroom discussions.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7772400" cy="609600"/>
          </a:xfrm>
          <a:solidFill>
            <a:schemeClr val="accent1"/>
          </a:solidFill>
          <a:ln>
            <a:solidFill>
              <a:schemeClr val="accent1"/>
            </a:solidFill>
          </a:ln>
        </p:spPr>
        <p:txBody>
          <a:bodyPr>
            <a:normAutofit/>
          </a:bodyPr>
          <a:lstStyle/>
          <a:p>
            <a:r>
              <a:rPr lang="en-US" sz="2800" dirty="0" smtClean="0">
                <a:solidFill>
                  <a:schemeClr val="bg1"/>
                </a:solidFill>
              </a:rPr>
              <a:t>Why play in kindergarten?</a:t>
            </a:r>
            <a:endParaRPr lang="en-US" sz="2800" dirty="0">
              <a:solidFill>
                <a:schemeClr val="bg1"/>
              </a:solidFill>
            </a:endParaRPr>
          </a:p>
        </p:txBody>
      </p:sp>
      <p:sp>
        <p:nvSpPr>
          <p:cNvPr id="3" name="Content Placeholder 2"/>
          <p:cNvSpPr>
            <a:spLocks noGrp="1"/>
          </p:cNvSpPr>
          <p:nvPr>
            <p:ph sz="quarter" idx="1"/>
          </p:nvPr>
        </p:nvSpPr>
        <p:spPr>
          <a:ln>
            <a:solidFill>
              <a:schemeClr val="accent1"/>
            </a:solidFill>
          </a:ln>
        </p:spPr>
        <p:txBody>
          <a:bodyPr>
            <a:normAutofit lnSpcReduction="10000"/>
          </a:bodyPr>
          <a:lstStyle/>
          <a:p>
            <a:pPr>
              <a:buNone/>
            </a:pPr>
            <a:endParaRPr lang="en-US" sz="2000" dirty="0" smtClean="0"/>
          </a:p>
          <a:p>
            <a:pPr>
              <a:buNone/>
            </a:pPr>
            <a:r>
              <a:rPr lang="en-US" sz="2000" b="1" dirty="0" smtClean="0"/>
              <a:t>Research </a:t>
            </a:r>
            <a:r>
              <a:rPr lang="en-US" sz="2000" b="1" dirty="0" smtClean="0"/>
              <a:t>shows that is play is more than just fun and games and that it’s a great part of learning for children.</a:t>
            </a:r>
          </a:p>
          <a:p>
            <a:pPr>
              <a:buNone/>
            </a:pPr>
            <a:r>
              <a:rPr lang="en-US" sz="2000" b="1" dirty="0" smtClean="0"/>
              <a:t>Play develops growth in children-</a:t>
            </a:r>
          </a:p>
          <a:p>
            <a:pPr>
              <a:buFont typeface="Wingdings" pitchFamily="2" charset="2"/>
              <a:buChar char="Ø"/>
            </a:pPr>
            <a:r>
              <a:rPr lang="en-US" sz="1800" dirty="0" smtClean="0"/>
              <a:t>Mentally- play boosts strong brain growth and lays a groundwork for school success in reading and writing.</a:t>
            </a:r>
          </a:p>
          <a:p>
            <a:pPr>
              <a:buFont typeface="Wingdings" pitchFamily="2" charset="2"/>
              <a:buChar char="Ø"/>
            </a:pPr>
            <a:r>
              <a:rPr lang="en-US" sz="1800" dirty="0" smtClean="0"/>
              <a:t>Socially- play is significant in helping develop problem-solving skills among children and team work.</a:t>
            </a:r>
          </a:p>
          <a:p>
            <a:pPr>
              <a:buFont typeface="Wingdings" pitchFamily="2" charset="2"/>
              <a:buChar char="Ø"/>
            </a:pPr>
            <a:r>
              <a:rPr lang="en-US" sz="1800" dirty="0" smtClean="0"/>
              <a:t>Emotionally- play helps improve emotional stability as children learn to control their emotions /behaviors.</a:t>
            </a:r>
          </a:p>
          <a:p>
            <a:pPr>
              <a:buFont typeface="Wingdings" pitchFamily="2" charset="2"/>
              <a:buChar char="Ø"/>
            </a:pPr>
            <a:r>
              <a:rPr lang="en-US" sz="1800" dirty="0" smtClean="0"/>
              <a:t>Physically- Child’s play helps develop muscles and brain growth.</a:t>
            </a:r>
          </a:p>
          <a:p>
            <a:pPr>
              <a:buFont typeface="Wingdings" pitchFamily="2" charset="2"/>
              <a:buChar char="Ø"/>
            </a:pPr>
            <a:r>
              <a:rPr lang="en-US" sz="1800" dirty="0" smtClean="0"/>
              <a:t>A kindergarten classroom should be filled with many opportunities for play and interactive activities that engage with learning that’s age appropriate and includes movement.</a:t>
            </a:r>
            <a:endParaRPr lang="en-US" sz="1800" dirty="0"/>
          </a:p>
        </p:txBody>
      </p:sp>
      <p:pic>
        <p:nvPicPr>
          <p:cNvPr id="2050" name="Picture 2" descr="C:\Users\gcannon\AppData\Local\Microsoft\Windows\Temporary Internet Files\Content.IE5\S7687CZ2\MP900438759[1].jpg"/>
          <p:cNvPicPr>
            <a:picLocks noChangeAspect="1" noChangeArrowheads="1"/>
          </p:cNvPicPr>
          <p:nvPr/>
        </p:nvPicPr>
        <p:blipFill>
          <a:blip r:embed="rId2" cstate="print"/>
          <a:srcRect/>
          <a:stretch>
            <a:fillRect/>
          </a:stretch>
        </p:blipFill>
        <p:spPr bwMode="auto">
          <a:xfrm>
            <a:off x="7239000" y="2133600"/>
            <a:ext cx="1371600" cy="685801"/>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7772400" cy="655638"/>
          </a:xfrm>
          <a:solidFill>
            <a:schemeClr val="accent1"/>
          </a:solidFill>
          <a:ln>
            <a:solidFill>
              <a:schemeClr val="accent1"/>
            </a:solidFill>
          </a:ln>
        </p:spPr>
        <p:txBody>
          <a:bodyPr>
            <a:normAutofit/>
          </a:bodyPr>
          <a:lstStyle/>
          <a:p>
            <a:r>
              <a:rPr lang="en-US" sz="2800" dirty="0" smtClean="0">
                <a:solidFill>
                  <a:schemeClr val="bg1"/>
                </a:solidFill>
              </a:rPr>
              <a:t>How to ease my child’s fears of school? </a:t>
            </a:r>
            <a:endParaRPr lang="en-US" sz="2800" dirty="0">
              <a:solidFill>
                <a:schemeClr val="bg1"/>
              </a:solidFill>
            </a:endParaRPr>
          </a:p>
        </p:txBody>
      </p:sp>
      <p:sp>
        <p:nvSpPr>
          <p:cNvPr id="3" name="Content Placeholder 2"/>
          <p:cNvSpPr>
            <a:spLocks noGrp="1"/>
          </p:cNvSpPr>
          <p:nvPr>
            <p:ph sz="quarter" idx="1"/>
          </p:nvPr>
        </p:nvSpPr>
        <p:spPr>
          <a:ln>
            <a:solidFill>
              <a:schemeClr val="accent1"/>
            </a:solidFill>
          </a:ln>
        </p:spPr>
        <p:txBody>
          <a:bodyPr>
            <a:normAutofit fontScale="85000" lnSpcReduction="20000"/>
          </a:bodyPr>
          <a:lstStyle/>
          <a:p>
            <a:pPr>
              <a:buFont typeface="Wingdings" pitchFamily="2" charset="2"/>
              <a:buChar char="Ø"/>
            </a:pPr>
            <a:r>
              <a:rPr lang="en-US" dirty="0" smtClean="0"/>
              <a:t>Have a positive attitude about school.</a:t>
            </a:r>
          </a:p>
          <a:p>
            <a:pPr>
              <a:buFont typeface="Wingdings" pitchFamily="2" charset="2"/>
              <a:buChar char="Ø"/>
            </a:pPr>
            <a:r>
              <a:rPr lang="en-US" dirty="0" smtClean="0"/>
              <a:t>Be happy and excited about going to school, taking the bus and learning.</a:t>
            </a:r>
          </a:p>
          <a:p>
            <a:pPr>
              <a:buFont typeface="Wingdings" pitchFamily="2" charset="2"/>
              <a:buChar char="Ø"/>
            </a:pPr>
            <a:r>
              <a:rPr lang="en-US" dirty="0" smtClean="0"/>
              <a:t>Make sure your child is fueled with a good breakfast and lots of rest. </a:t>
            </a:r>
          </a:p>
          <a:p>
            <a:pPr>
              <a:buFont typeface="Wingdings" pitchFamily="2" charset="2"/>
              <a:buChar char="Ø"/>
            </a:pPr>
            <a:r>
              <a:rPr lang="en-US" dirty="0" smtClean="0"/>
              <a:t>Have conversations with your child about learning and school.</a:t>
            </a:r>
          </a:p>
          <a:p>
            <a:pPr>
              <a:buFont typeface="Wingdings" pitchFamily="2" charset="2"/>
              <a:buChar char="Ø"/>
            </a:pPr>
            <a:r>
              <a:rPr lang="en-US" dirty="0" smtClean="0"/>
              <a:t>Listen to your child’s concerns and try to address them.</a:t>
            </a:r>
          </a:p>
          <a:p>
            <a:pPr>
              <a:buFont typeface="Wingdings" pitchFamily="2" charset="2"/>
              <a:buChar char="Ø"/>
            </a:pPr>
            <a:r>
              <a:rPr lang="en-US" dirty="0" smtClean="0"/>
              <a:t>Read often to your child; introduce them to a variety of books. </a:t>
            </a:r>
          </a:p>
          <a:p>
            <a:pPr>
              <a:buFont typeface="Wingdings" pitchFamily="2" charset="2"/>
              <a:buChar char="Ø"/>
            </a:pPr>
            <a:r>
              <a:rPr lang="en-US" dirty="0" smtClean="0"/>
              <a:t>Help your child make independent choices and increase confidence in decision making. </a:t>
            </a:r>
          </a:p>
          <a:p>
            <a:pPr>
              <a:buFont typeface="Wingdings" pitchFamily="2" charset="2"/>
              <a:buChar char="Ø"/>
            </a:pPr>
            <a:r>
              <a:rPr lang="en-US" dirty="0" smtClean="0"/>
              <a:t>Teach them basics life skills, like addresses, phone numbers, tying shoe laces, dressings and toiletry skills.</a:t>
            </a:r>
          </a:p>
          <a:p>
            <a:pPr>
              <a:buFont typeface="Wingdings" pitchFamily="2" charset="2"/>
              <a:buChar char="Ø"/>
            </a:pPr>
            <a:r>
              <a:rPr lang="en-US" dirty="0" smtClean="0"/>
              <a:t>Limit media at night.</a:t>
            </a:r>
          </a:p>
          <a:p>
            <a:pPr>
              <a:buFont typeface="Wingdings" pitchFamily="2" charset="2"/>
              <a:buChar char="Ø"/>
            </a:pPr>
            <a:r>
              <a:rPr lang="en-US" dirty="0" smtClean="0"/>
              <a:t>Stay positive with your goodbyes and reassure your child that they will be safe at school and you will be looking forward to their return.</a:t>
            </a:r>
          </a:p>
          <a:p>
            <a:pPr>
              <a:buNone/>
            </a:pPr>
            <a:endParaRPr lang="en-US"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725</TotalTime>
  <Words>1074</Words>
  <Application>Microsoft Office PowerPoint</Application>
  <PresentationFormat>On-screen Show (4:3)</PresentationFormat>
  <Paragraphs>128</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Equity</vt:lpstr>
      <vt:lpstr>Be Kindergarten Ready </vt:lpstr>
      <vt:lpstr>Let’s start Kindergarten</vt:lpstr>
      <vt:lpstr>Benefits to child &amp; parent</vt:lpstr>
      <vt:lpstr>Questions to consider for kindergarten?</vt:lpstr>
      <vt:lpstr>How to know if my child is ready for kindergarten? </vt:lpstr>
      <vt:lpstr>Is full day or half day kindergarten available as an option?</vt:lpstr>
      <vt:lpstr>What does a kindergarten program look like?</vt:lpstr>
      <vt:lpstr>Why play in kindergarten?</vt:lpstr>
      <vt:lpstr>How to ease my child’s fears of school? </vt:lpstr>
      <vt:lpstr>How do I know if my child is learning?</vt:lpstr>
      <vt:lpstr>How best to prepare my child for kindergarten?</vt:lpstr>
      <vt:lpstr>Independent skills for kids entering kindergarten</vt:lpstr>
      <vt:lpstr>How to increase your child’s vocabulary?</vt:lpstr>
      <vt:lpstr>Recipe for kindergarten success.</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 Kindergarten Ready</dc:title>
  <dc:creator>Gale Cannon</dc:creator>
  <cp:lastModifiedBy>Gale Cannon</cp:lastModifiedBy>
  <cp:revision>80</cp:revision>
  <dcterms:created xsi:type="dcterms:W3CDTF">2011-09-13T18:05:26Z</dcterms:created>
  <dcterms:modified xsi:type="dcterms:W3CDTF">2011-10-12T19:12:55Z</dcterms:modified>
</cp:coreProperties>
</file>